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595"/>
  </p:normalViewPr>
  <p:slideViewPr>
    <p:cSldViewPr snapToGrid="0" snapToObjects="1">
      <p:cViewPr varScale="1">
        <p:scale>
          <a:sx n="91" d="100"/>
          <a:sy n="91" d="100"/>
        </p:scale>
        <p:origin x="7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C9879-3E57-F44F-875A-29C61162610E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1AA9F-93F3-AC44-A992-D101F4125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0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4E560-F360-8440-B4C5-80639C2C1A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1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4E560-F360-8440-B4C5-80639C2C1A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5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2838"/>
            <a:ext cx="914400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5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1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3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68866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4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2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5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5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9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8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0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4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853" y="205298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27D62-1235-324A-AB90-AD3194E13D6D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2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5" Type="http://schemas.openxmlformats.org/officeDocument/2006/relationships/image" Target="../media/image5.jpeg"/><Relationship Id="rId6" Type="http://schemas.microsoft.com/office/2007/relationships/hdphoto" Target="../media/hdphoto2.wdp"/><Relationship Id="rId7" Type="http://schemas.openxmlformats.org/officeDocument/2006/relationships/image" Target="../media/image6.jpeg"/><Relationship Id="rId8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9.jpeg"/><Relationship Id="rId5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11.jpeg"/><Relationship Id="rId5" Type="http://schemas.microsoft.com/office/2007/relationships/hdphoto" Target="../media/hdphoto8.wdp"/><Relationship Id="rId6" Type="http://schemas.openxmlformats.org/officeDocument/2006/relationships/image" Target="../media/image12.jpeg"/><Relationship Id="rId7" Type="http://schemas.microsoft.com/office/2007/relationships/hdphoto" Target="../media/hdphoto9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4" Type="http://schemas.openxmlformats.org/officeDocument/2006/relationships/image" Target="../media/image5.jpeg"/><Relationship Id="rId5" Type="http://schemas.microsoft.com/office/2007/relationships/hdphoto" Target="../media/hdphoto2.wdp"/><Relationship Id="rId6" Type="http://schemas.openxmlformats.org/officeDocument/2006/relationships/image" Target="../media/image6.jpeg"/><Relationship Id="rId7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4" Type="http://schemas.openxmlformats.org/officeDocument/2006/relationships/image" Target="../media/image15.jpeg"/><Relationship Id="rId5" Type="http://schemas.microsoft.com/office/2007/relationships/hdphoto" Target="../media/hdphoto13.wdp"/><Relationship Id="rId6" Type="http://schemas.openxmlformats.org/officeDocument/2006/relationships/image" Target="../media/image16.jpeg"/><Relationship Id="rId7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microsoft.com/office/2007/relationships/hdphoto" Target="../media/hdphoto16.wdp"/><Relationship Id="rId5" Type="http://schemas.openxmlformats.org/officeDocument/2006/relationships/image" Target="../media/image21.jpeg"/><Relationship Id="rId6" Type="http://schemas.microsoft.com/office/2007/relationships/hdphoto" Target="../media/hdphoto17.wdp"/><Relationship Id="rId7" Type="http://schemas.openxmlformats.org/officeDocument/2006/relationships/image" Target="../media/image22.jpeg"/><Relationship Id="rId8" Type="http://schemas.microsoft.com/office/2007/relationships/hdphoto" Target="../media/hdphoto18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351729" y="1815299"/>
            <a:ext cx="61801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b="1" dirty="0" smtClean="0">
                <a:solidFill>
                  <a:srgbClr val="0000FF"/>
                </a:solidFill>
              </a:rPr>
              <a:t>Adv. Biopharmaceutics 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08928" y="3777650"/>
            <a:ext cx="4641079" cy="138499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/>
              <a:t>Dr. Mohammed Sabbar</a:t>
            </a:r>
          </a:p>
          <a:p>
            <a:pPr algn="ctr"/>
            <a:r>
              <a:rPr lang="en-US" dirty="0"/>
              <a:t>College Of Pharmacy - </a:t>
            </a:r>
            <a:r>
              <a:rPr lang="en-US" dirty="0" err="1"/>
              <a:t>Basrah</a:t>
            </a:r>
            <a:r>
              <a:rPr lang="en-US" dirty="0"/>
              <a:t> </a:t>
            </a:r>
          </a:p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 </a:t>
            </a:r>
            <a:r>
              <a:rPr lang="en-US" dirty="0"/>
              <a:t>Oct.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03587" y="5470305"/>
            <a:ext cx="4477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http://</a:t>
            </a:r>
            <a:r>
              <a:rPr lang="en-US" sz="2800" b="1" dirty="0" err="1">
                <a:solidFill>
                  <a:srgbClr val="FF0000"/>
                </a:solidFill>
              </a:rPr>
              <a:t>bit.do</a:t>
            </a:r>
            <a:r>
              <a:rPr lang="en-US" sz="2800" b="1" dirty="0">
                <a:solidFill>
                  <a:srgbClr val="FF0000"/>
                </a:solidFill>
              </a:rPr>
              <a:t>/ex2aD</a:t>
            </a:r>
          </a:p>
        </p:txBody>
      </p:sp>
      <p:pic>
        <p:nvPicPr>
          <p:cNvPr id="1026" name="Picture 2" descr="R C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7" y="4548022"/>
            <a:ext cx="1844566" cy="18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7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151" y="0"/>
            <a:ext cx="6499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262626"/>
                </a:solidFill>
                <a:latin typeface="Verdana" charset="0"/>
              </a:rPr>
              <a:t>PHARMACOKINETICS OF DRUG ABSORPTION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" b="47348"/>
          <a:stretch/>
        </p:blipFill>
        <p:spPr>
          <a:xfrm>
            <a:off x="490024" y="1368386"/>
            <a:ext cx="8123438" cy="158316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8" name="Group 7"/>
          <p:cNvGrpSpPr/>
          <p:nvPr/>
        </p:nvGrpSpPr>
        <p:grpSpPr>
          <a:xfrm>
            <a:off x="665543" y="3304269"/>
            <a:ext cx="4646376" cy="646331"/>
            <a:chOff x="677118" y="4282165"/>
            <a:chExt cx="4646376" cy="646331"/>
          </a:xfrm>
        </p:grpSpPr>
        <p:sp>
          <p:nvSpPr>
            <p:cNvPr id="6" name="Rectangle 5"/>
            <p:cNvSpPr/>
            <p:nvPr/>
          </p:nvSpPr>
          <p:spPr>
            <a:xfrm>
              <a:off x="677118" y="4282165"/>
              <a:ext cx="4172674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262626"/>
                  </a:solidFill>
                  <a:latin typeface="Verdana" charset="0"/>
                </a:rPr>
                <a:t>The rate of disappearance of drug from the gastrointestinal tract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49792" y="4282165"/>
              <a:ext cx="4737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/>
                <a:t>=</a:t>
              </a:r>
              <a:endParaRPr lang="en-US" sz="360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302151" y="4389898"/>
            <a:ext cx="70431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262626"/>
                </a:solidFill>
                <a:latin typeface="Verdana" charset="0"/>
              </a:rPr>
              <a:t>where </a:t>
            </a:r>
            <a:r>
              <a:rPr lang="en-US" sz="1400" i="1">
                <a:solidFill>
                  <a:srgbClr val="262626"/>
                </a:solidFill>
                <a:latin typeface="Verdana" charset="0"/>
              </a:rPr>
              <a:t>k</a:t>
            </a:r>
            <a:r>
              <a:rPr lang="en-US" sz="14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en-US" sz="1200" baseline="-25000">
                <a:solidFill>
                  <a:srgbClr val="262626"/>
                </a:solidFill>
                <a:latin typeface="Verdana" charset="0"/>
              </a:rPr>
              <a:t>a</a:t>
            </a:r>
            <a:r>
              <a:rPr lang="en-US" sz="1400">
                <a:solidFill>
                  <a:srgbClr val="262626"/>
                </a:solidFill>
                <a:latin typeface="Verdana" charset="0"/>
              </a:rPr>
              <a:t> is the first-order absorption rate constant from the GI tract, </a:t>
            </a:r>
            <a:r>
              <a:rPr lang="en-US" sz="1400" i="1">
                <a:solidFill>
                  <a:srgbClr val="262626"/>
                </a:solidFill>
                <a:latin typeface="Verdana" charset="0"/>
              </a:rPr>
              <a:t>F</a:t>
            </a:r>
            <a:r>
              <a:rPr lang="en-US" sz="1400">
                <a:solidFill>
                  <a:srgbClr val="262626"/>
                </a:solidFill>
                <a:latin typeface="Verdana" charset="0"/>
              </a:rPr>
              <a:t> is the fraction absorbed, and </a:t>
            </a:r>
            <a:r>
              <a:rPr lang="en-US" sz="1400" i="1">
                <a:solidFill>
                  <a:srgbClr val="262626"/>
                </a:solidFill>
                <a:latin typeface="Verdana" charset="0"/>
              </a:rPr>
              <a:t>D</a:t>
            </a:r>
            <a:r>
              <a:rPr lang="en-US" sz="14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en-US" sz="1200" baseline="-25000">
                <a:solidFill>
                  <a:srgbClr val="262626"/>
                </a:solidFill>
                <a:latin typeface="Verdana" charset="0"/>
              </a:rPr>
              <a:t>GI</a:t>
            </a:r>
            <a:r>
              <a:rPr lang="en-US" sz="1400">
                <a:solidFill>
                  <a:srgbClr val="262626"/>
                </a:solidFill>
                <a:latin typeface="Verdana" charset="0"/>
              </a:rPr>
              <a:t> is the amount of drug in solution in the GI tract at any time </a:t>
            </a:r>
            <a:r>
              <a:rPr lang="en-US" sz="1400" i="1">
                <a:solidFill>
                  <a:srgbClr val="262626"/>
                </a:solidFill>
                <a:latin typeface="Verdana" charset="0"/>
              </a:rPr>
              <a:t>t</a:t>
            </a:r>
            <a:endParaRPr lang="en-US" sz="1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36473"/>
          <a:stretch/>
        </p:blipFill>
        <p:spPr>
          <a:xfrm>
            <a:off x="5311919" y="3217692"/>
            <a:ext cx="2455819" cy="819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41315"/>
          <a:stretch/>
        </p:blipFill>
        <p:spPr>
          <a:xfrm>
            <a:off x="3308349" y="5567860"/>
            <a:ext cx="2282223" cy="898954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988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151" y="0"/>
            <a:ext cx="6499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262626"/>
                </a:solidFill>
                <a:latin typeface="Verdana" charset="0"/>
              </a:rPr>
              <a:t>PHARMACOKINETICS OF DRUG ABSORPTION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302151" y="2049167"/>
            <a:ext cx="7309412" cy="985375"/>
            <a:chOff x="1487347" y="4112644"/>
            <a:chExt cx="7309412" cy="9853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r="32747"/>
            <a:stretch/>
          </p:blipFill>
          <p:spPr>
            <a:xfrm>
              <a:off x="5510352" y="4112644"/>
              <a:ext cx="3286407" cy="985375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1487347" y="4143912"/>
              <a:ext cx="3175587" cy="954107"/>
            </a:xfrm>
            <a:prstGeom prst="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00"/>
                <a:t>The rate of drug change in the body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49792" y="4282165"/>
              <a:ext cx="4737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/>
                <a:t>=</a:t>
              </a:r>
              <a:endParaRPr lang="en-US" sz="360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302151" y="5699754"/>
            <a:ext cx="70431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262626"/>
                </a:solidFill>
                <a:latin typeface="Verdana" charset="0"/>
              </a:rPr>
              <a:t>where </a:t>
            </a:r>
            <a:r>
              <a:rPr lang="en-US" sz="1400" i="1">
                <a:solidFill>
                  <a:srgbClr val="262626"/>
                </a:solidFill>
                <a:latin typeface="Verdana" charset="0"/>
              </a:rPr>
              <a:t>k</a:t>
            </a:r>
            <a:r>
              <a:rPr lang="en-US" sz="14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en-US" sz="1200" baseline="-25000">
                <a:solidFill>
                  <a:srgbClr val="262626"/>
                </a:solidFill>
                <a:latin typeface="Verdana" charset="0"/>
              </a:rPr>
              <a:t>a</a:t>
            </a:r>
            <a:r>
              <a:rPr lang="en-US" sz="1400">
                <a:solidFill>
                  <a:srgbClr val="262626"/>
                </a:solidFill>
                <a:latin typeface="Verdana" charset="0"/>
              </a:rPr>
              <a:t> is the first-order absorption rate constant from the GI tract, </a:t>
            </a:r>
            <a:r>
              <a:rPr lang="en-US" sz="1400" i="1">
                <a:solidFill>
                  <a:srgbClr val="262626"/>
                </a:solidFill>
                <a:latin typeface="Verdana" charset="0"/>
              </a:rPr>
              <a:t>F</a:t>
            </a:r>
            <a:r>
              <a:rPr lang="en-US" sz="1400">
                <a:solidFill>
                  <a:srgbClr val="262626"/>
                </a:solidFill>
                <a:latin typeface="Verdana" charset="0"/>
              </a:rPr>
              <a:t> is the fraction absorbed, and </a:t>
            </a:r>
            <a:r>
              <a:rPr lang="en-US" sz="1400" i="1">
                <a:solidFill>
                  <a:srgbClr val="262626"/>
                </a:solidFill>
                <a:latin typeface="Verdana" charset="0"/>
              </a:rPr>
              <a:t>D</a:t>
            </a:r>
            <a:r>
              <a:rPr lang="en-US" sz="140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en-US" sz="1200" baseline="-25000">
                <a:solidFill>
                  <a:srgbClr val="262626"/>
                </a:solidFill>
                <a:latin typeface="Verdana" charset="0"/>
              </a:rPr>
              <a:t>GI</a:t>
            </a:r>
            <a:r>
              <a:rPr lang="en-US" sz="1400">
                <a:solidFill>
                  <a:srgbClr val="262626"/>
                </a:solidFill>
                <a:latin typeface="Verdana" charset="0"/>
              </a:rPr>
              <a:t> is the amount of drug in solution in the GI tract at any time </a:t>
            </a:r>
            <a:r>
              <a:rPr lang="en-US" sz="1400" i="1">
                <a:solidFill>
                  <a:srgbClr val="262626"/>
                </a:solidFill>
                <a:latin typeface="Verdana" charset="0"/>
              </a:rPr>
              <a:t>t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47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0831" y="786895"/>
            <a:ext cx="5496849" cy="578220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49979"/>
          <a:stretch/>
        </p:blipFill>
        <p:spPr>
          <a:xfrm>
            <a:off x="438713" y="2766954"/>
            <a:ext cx="2750620" cy="1165686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001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9783" y="0"/>
            <a:ext cx="5225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262626"/>
                </a:solidFill>
                <a:latin typeface="Verdana" charset="0"/>
              </a:rPr>
              <a:t>ZERO-ORDER ABSORPTION MODEL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-2035" b="46088"/>
          <a:stretch/>
        </p:blipFill>
        <p:spPr>
          <a:xfrm>
            <a:off x="922096" y="1055869"/>
            <a:ext cx="7421344" cy="132851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45184"/>
          <a:stretch/>
        </p:blipFill>
        <p:spPr>
          <a:xfrm>
            <a:off x="3421242" y="3834851"/>
            <a:ext cx="2677690" cy="95619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37455"/>
          <a:stretch/>
        </p:blipFill>
        <p:spPr>
          <a:xfrm>
            <a:off x="3072837" y="5220577"/>
            <a:ext cx="3374499" cy="104847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1441048" y="2423325"/>
            <a:ext cx="6638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62626"/>
                </a:solidFill>
                <a:latin typeface="Verdana" charset="0"/>
              </a:rPr>
              <a:t>One-compartment pharmacokinetic model for </a:t>
            </a:r>
            <a:endParaRPr lang="en-US" dirty="0" smtClean="0">
              <a:solidFill>
                <a:srgbClr val="262626"/>
              </a:solidFill>
              <a:latin typeface="Verdana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Verdana" charset="0"/>
              </a:rPr>
              <a:t>Zero-order</a:t>
            </a:r>
            <a:r>
              <a:rPr lang="en-US" dirty="0" smtClean="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drug absorption and </a:t>
            </a:r>
            <a:r>
              <a:rPr lang="en-US" dirty="0">
                <a:solidFill>
                  <a:srgbClr val="FF0000"/>
                </a:solidFill>
                <a:latin typeface="Verdana" charset="0"/>
              </a:rPr>
              <a:t>first-order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 elimination.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1048" y="0"/>
            <a:ext cx="556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262626"/>
                </a:solidFill>
                <a:latin typeface="Verdana" charset="0"/>
              </a:rPr>
              <a:t>FIRST-ORDER ABSORPTION MODEL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7553" b="47783"/>
          <a:stretch/>
        </p:blipFill>
        <p:spPr>
          <a:xfrm>
            <a:off x="893662" y="963271"/>
            <a:ext cx="6942400" cy="132851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1441048" y="2423325"/>
            <a:ext cx="6638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62626"/>
                </a:solidFill>
                <a:latin typeface="Verdana" charset="0"/>
              </a:rPr>
              <a:t>One-compartment pharmacokinetic model for </a:t>
            </a:r>
            <a:endParaRPr lang="en-US" dirty="0" smtClean="0">
              <a:solidFill>
                <a:srgbClr val="262626"/>
              </a:solidFill>
              <a:latin typeface="Verdana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Verdana" charset="0"/>
              </a:rPr>
              <a:t>first-order</a:t>
            </a:r>
            <a:r>
              <a:rPr lang="en-US" dirty="0" smtClean="0">
                <a:solidFill>
                  <a:srgbClr val="262626"/>
                </a:solidFill>
                <a:latin typeface="Verdana" charset="0"/>
              </a:rPr>
              <a:t> 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drug absorption and </a:t>
            </a:r>
            <a:r>
              <a:rPr lang="en-US" dirty="0">
                <a:solidFill>
                  <a:srgbClr val="FF0000"/>
                </a:solidFill>
                <a:latin typeface="Verdana" charset="0"/>
              </a:rPr>
              <a:t>first-order</a:t>
            </a:r>
            <a:r>
              <a:rPr lang="en-US" dirty="0">
                <a:solidFill>
                  <a:srgbClr val="262626"/>
                </a:solidFill>
                <a:latin typeface="Verdana" charset="0"/>
              </a:rPr>
              <a:t> elimination.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38240"/>
          <a:stretch/>
        </p:blipFill>
        <p:spPr>
          <a:xfrm>
            <a:off x="5288770" y="3605702"/>
            <a:ext cx="3320242" cy="1139624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40497"/>
          <a:stretch/>
        </p:blipFill>
        <p:spPr>
          <a:xfrm>
            <a:off x="5288770" y="5022054"/>
            <a:ext cx="2604866" cy="101192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2143727" y="6216223"/>
            <a:ext cx="5059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where </a:t>
            </a:r>
            <a:r>
              <a:rPr lang="en-US" sz="2800" i="1"/>
              <a:t>D</a:t>
            </a:r>
            <a:r>
              <a:rPr lang="en-US" sz="2800"/>
              <a:t> </a:t>
            </a:r>
            <a:r>
              <a:rPr lang="en-US" sz="2800" baseline="-25000"/>
              <a:t>0</a:t>
            </a:r>
            <a:r>
              <a:rPr lang="en-US" sz="2800"/>
              <a:t> is the dose of the drug.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32382" y="3571707"/>
            <a:ext cx="4290390" cy="1200329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262626"/>
                </a:solidFill>
                <a:latin typeface="Verdana" charset="0"/>
              </a:rPr>
              <a:t>The rate of disappearance of drug from the gastrointestinal tract</a:t>
            </a:r>
            <a:endParaRPr 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4654955" y="3852348"/>
            <a:ext cx="633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50542" y="5297185"/>
            <a:ext cx="2454070" cy="461665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262626"/>
                </a:solidFill>
                <a:latin typeface="Verdana" charset="0"/>
              </a:rPr>
              <a:t>On Integration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945470" y="5363632"/>
            <a:ext cx="839700" cy="328772"/>
          </a:xfrm>
          <a:prstGeom prst="rightArrow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32928"/>
          <a:stretch/>
        </p:blipFill>
        <p:spPr>
          <a:xfrm>
            <a:off x="4910636" y="960668"/>
            <a:ext cx="3759522" cy="186781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8567" y="3408341"/>
            <a:ext cx="4011830" cy="102476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30977"/>
          <a:stretch/>
        </p:blipFill>
        <p:spPr>
          <a:xfrm>
            <a:off x="2510501" y="5012960"/>
            <a:ext cx="4584780" cy="105533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916593" y="1294409"/>
            <a:ext cx="2681929" cy="1200329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62626"/>
                </a:solidFill>
                <a:latin typeface="Verdana" charset="0"/>
              </a:rPr>
              <a:t>The rate of drug change in the body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958542" y="1595075"/>
            <a:ext cx="825940" cy="598999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1" y="0"/>
            <a:ext cx="2360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C</a:t>
            </a:r>
            <a:r>
              <a:rPr lang="en-US" sz="2400" b="1" dirty="0" err="1" smtClean="0"/>
              <a:t>max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t</a:t>
            </a:r>
            <a:r>
              <a:rPr lang="en-US" sz="2400" b="1" dirty="0" err="1" smtClean="0"/>
              <a:t>max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2763"/>
          <a:stretch/>
        </p:blipFill>
        <p:spPr>
          <a:xfrm>
            <a:off x="4133850" y="151745"/>
            <a:ext cx="3762375" cy="3452583"/>
          </a:xfrm>
          <a:prstGeom prst="rect">
            <a:avLst/>
          </a:prstGeom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8712"/>
          <a:stretch/>
        </p:blipFill>
        <p:spPr>
          <a:xfrm>
            <a:off x="222868" y="3840884"/>
            <a:ext cx="5677870" cy="263646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6359857" y="4735194"/>
            <a:ext cx="1999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Cmax</a:t>
            </a:r>
            <a:r>
              <a:rPr lang="en-US" sz="2800" dirty="0" smtClean="0">
                <a:solidFill>
                  <a:srgbClr val="FF0000"/>
                </a:solidFill>
              </a:rPr>
              <a:t>=?????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9338" y="0"/>
            <a:ext cx="7526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262626"/>
                </a:solidFill>
                <a:latin typeface="Verdana" charset="0"/>
              </a:rPr>
              <a:t>Determination of Absorption Rate Constants from Oral Absorption Data	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700" y="855976"/>
            <a:ext cx="3300904" cy="3693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262626"/>
                </a:solidFill>
                <a:latin typeface="Verdana" charset="0"/>
              </a:rPr>
              <a:t>METHOD OF RESIDUALS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0621" b="15585"/>
          <a:stretch/>
        </p:blipFill>
        <p:spPr>
          <a:xfrm>
            <a:off x="4643730" y="1040641"/>
            <a:ext cx="3982374" cy="541474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338" y="3648900"/>
            <a:ext cx="2866088" cy="116936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4810" b="1067"/>
          <a:stretch/>
        </p:blipFill>
        <p:spPr>
          <a:xfrm>
            <a:off x="839338" y="5348791"/>
            <a:ext cx="3034528" cy="9638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37689"/>
          <a:stretch/>
        </p:blipFill>
        <p:spPr>
          <a:xfrm>
            <a:off x="485833" y="2002883"/>
            <a:ext cx="3772965" cy="116615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372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College of pharma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Presentation9</Template>
  <TotalTime>12</TotalTime>
  <Words>203</Words>
  <Application>Microsoft Macintosh PowerPoint</Application>
  <PresentationFormat>On-screen Show (4:3)</PresentationFormat>
  <Paragraphs>31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ＭＳ Ｐゴシック</vt:lpstr>
      <vt:lpstr>Verdana</vt:lpstr>
      <vt:lpstr>Arial</vt:lpstr>
      <vt:lpstr>College of pharmacy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Mohammed Sabbar</dc:creator>
  <cp:lastModifiedBy>Dr. Mohammed Sabbar</cp:lastModifiedBy>
  <cp:revision>7</cp:revision>
  <dcterms:created xsi:type="dcterms:W3CDTF">2018-12-21T14:40:43Z</dcterms:created>
  <dcterms:modified xsi:type="dcterms:W3CDTF">2018-12-28T21:09:28Z</dcterms:modified>
</cp:coreProperties>
</file>